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11"/>
  </p:notesMasterIdLst>
  <p:sldIdLst>
    <p:sldId id="685" r:id="rId2"/>
    <p:sldId id="812" r:id="rId3"/>
    <p:sldId id="811" r:id="rId4"/>
    <p:sldId id="804" r:id="rId5"/>
    <p:sldId id="805" r:id="rId6"/>
    <p:sldId id="806" r:id="rId7"/>
    <p:sldId id="807" r:id="rId8"/>
    <p:sldId id="808" r:id="rId9"/>
    <p:sldId id="80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46" autoAdjust="0"/>
    <p:restoredTop sz="95220" autoAdjust="0"/>
  </p:normalViewPr>
  <p:slideViewPr>
    <p:cSldViewPr showGuides="1">
      <p:cViewPr varScale="1">
        <p:scale>
          <a:sx n="82" d="100"/>
          <a:sy n="82" d="100"/>
        </p:scale>
        <p:origin x="92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3B138-173C-46F0-B529-FC07560AB81E}" type="datetimeFigureOut">
              <a:rPr lang="fi-FI" smtClean="0"/>
              <a:t>17.5.2022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9C122-1841-446F-A209-09DB18BC1F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4299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759122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038058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963734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1199985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0776340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2886992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7801888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323470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383615"/>
            <a:ext cx="622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000" y="4740322"/>
            <a:ext cx="622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17.5.2022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111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17.5.2022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52" name="Otsikko 1">
            <a:extLst>
              <a:ext uri="{FF2B5EF4-FFF2-40B4-BE49-F238E27FC236}">
                <a16:creationId xmlns:a16="http://schemas.microsoft.com/office/drawing/2014/main" id="{0FF9F245-1E1A-448D-91E2-6190B0BFC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814" y="5684258"/>
            <a:ext cx="5736185" cy="900000"/>
          </a:xfrm>
        </p:spPr>
        <p:txBody>
          <a:bodyPr anchor="b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21975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1649" y="3734807"/>
            <a:ext cx="4823939" cy="1807156"/>
          </a:xfrm>
        </p:spPr>
        <p:txBody>
          <a:bodyPr anchor="t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17.5.2022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3B1DCAA7-5504-4BFF-84F4-D86AF05361F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136" y="985012"/>
            <a:ext cx="1885749" cy="24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096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17.5.2022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4098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3130915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2" name="Kuvan paikkamerkki 6">
            <a:extLst>
              <a:ext uri="{FF2B5EF4-FFF2-40B4-BE49-F238E27FC236}">
                <a16:creationId xmlns:a16="http://schemas.microsoft.com/office/drawing/2014/main" id="{D6A75CB5-A60D-4F27-912C-E9E35A752B7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56977" y="369000"/>
            <a:ext cx="7960373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17.5.2022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2895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3238" y="1880050"/>
            <a:ext cx="4478762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3237" y="2891099"/>
            <a:ext cx="4478337" cy="2441249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83237" y="5436474"/>
            <a:ext cx="4478761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Väliotsikko</a:t>
            </a:r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3238" y="5781700"/>
            <a:ext cx="4478524" cy="711175"/>
          </a:xfrm>
        </p:spPr>
        <p:txBody>
          <a:bodyPr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17.5.2022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8286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6523401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3396" y="1089000"/>
            <a:ext cx="2818603" cy="169105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43238" y="2891099"/>
            <a:ext cx="2818336" cy="3601776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17.5.2022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8129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17.5.2022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C23E018D-28CE-43C5-B8B0-378E81807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622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17.5.2022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102" name="Kuva 101">
            <a:extLst>
              <a:ext uri="{FF2B5EF4-FFF2-40B4-BE49-F238E27FC236}">
                <a16:creationId xmlns:a16="http://schemas.microsoft.com/office/drawing/2014/main" id="{AD593AE4-F009-4670-A00D-FE70E255B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131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3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17.5.2022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9172793D-AC5E-4116-A505-F56C8A4BE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081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4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17.5.2022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2" name="Kuva 51">
            <a:extLst>
              <a:ext uri="{FF2B5EF4-FFF2-40B4-BE49-F238E27FC236}">
                <a16:creationId xmlns:a16="http://schemas.microsoft.com/office/drawing/2014/main" id="{9F32C795-722B-443A-9BDF-1FCD2E9DA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680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E17326-2570-491B-8862-26E0B2C7E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3C4BAA-863D-4C2B-A49E-6787B479B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586A4B-B0D1-45E1-8161-745750AC3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17.5.2022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F02EBB-2840-4B98-91F4-0BA5D034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D015DB-8E17-4D1B-B989-6CC39D597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474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D71F7-7B46-4998-9D4A-96B1357F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A0AFE91-F0AE-4F4E-8AB4-2FFCE4AE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17.5.2022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CA9EF4D-E262-4CAF-9228-D048DEA1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5961130-5A16-4348-8FFD-870010FF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3519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0539355-C800-4593-86D9-17ADB802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17.5.2022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E3A70F-7960-4ADF-AB46-B19FD9A8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B95B99D-6028-4A07-8A8A-A0DE4581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753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87B7AEA-F2C3-4333-9E07-08F782CB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17.5.2022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6955E6-AF27-45E9-8CE1-AE512FCF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EBDAAF6-7DEF-4073-A13E-8D0D8368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>
            <a:extLst>
              <a:ext uri="{FF2B5EF4-FFF2-40B4-BE49-F238E27FC236}">
                <a16:creationId xmlns:a16="http://schemas.microsoft.com/office/drawing/2014/main" id="{576A1BE5-DCEF-4406-83F6-CB52BA0F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32CA24E3-3C18-43E5-BD83-88F3B524B38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764000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CDE0A28-B3C8-457F-8588-D72F44D5F49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13389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103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383615"/>
            <a:ext cx="829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740322"/>
            <a:ext cx="829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17.5.2022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7055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33813" y="2559050"/>
            <a:ext cx="6227762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3999" y="4110549"/>
            <a:ext cx="622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34000" y="4455775"/>
            <a:ext cx="6227762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17.5.2022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523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000" y="2559050"/>
            <a:ext cx="8298000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110549"/>
            <a:ext cx="829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" y="4455775"/>
            <a:ext cx="8298000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17.5.2022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762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33813" y="2587625"/>
            <a:ext cx="6221412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17.5.2022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978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4000" y="2587625"/>
            <a:ext cx="8298000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17.5.2022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03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o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Kuva 52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2141F0D0-0FEA-4058-9143-828F1654926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62" y="1269000"/>
            <a:ext cx="3672000" cy="4844452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1422" y="2036763"/>
            <a:ext cx="3904578" cy="3130550"/>
          </a:xfrm>
        </p:spPr>
        <p:txBody>
          <a:bodyPr anchor="ctr"/>
          <a:lstStyle>
            <a:lvl1pPr algn="l">
              <a:lnSpc>
                <a:spcPts val="4800"/>
              </a:lnSpc>
              <a:defRPr sz="54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20543" y="2536825"/>
            <a:ext cx="4194000" cy="2630488"/>
          </a:xfrm>
        </p:spPr>
        <p:txBody>
          <a:bodyPr>
            <a:normAutofit/>
          </a:bodyPr>
          <a:lstStyle>
            <a:lvl1pPr marL="0" indent="0">
              <a:spcAft>
                <a:spcPts val="1600"/>
              </a:spcAft>
              <a:buNone/>
              <a:defRPr sz="1600" b="0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17.5.2022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395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92EF62F-D49B-4A44-92B5-38DF0E46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000" y="1548000"/>
            <a:ext cx="8298000" cy="900000"/>
          </a:xfrm>
          <a:prstGeom prst="rect">
            <a:avLst/>
          </a:prstGeom>
        </p:spPr>
        <p:txBody>
          <a:bodyPr vert="horz" lIns="0" tIns="0" rIns="0" bIns="4572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D489960-CB8D-4F48-B4C6-33518F04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4000" y="2592000"/>
            <a:ext cx="8298000" cy="2880000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E7348C-6486-4251-801A-85B0E848D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0000" y="6597000"/>
            <a:ext cx="14040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fld id="{6DC6F5ED-C14C-4DA4-AA51-40B6CDE4D00F}" type="datetimeFigureOut">
              <a:rPr lang="fi-FI" smtClean="0"/>
              <a:t>17.5.2022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1CDB72-9EDA-48DC-98AB-E1016A1D9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4000" y="6597000"/>
            <a:ext cx="41148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5A9A56-7B18-44D6-99B0-B87596D5F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7032" y="260412"/>
            <a:ext cx="807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noFill/>
              </a:defRPr>
            </a:lvl1pPr>
          </a:lstStyle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60" name="Kuva 59">
            <a:extLst>
              <a:ext uri="{FF2B5EF4-FFF2-40B4-BE49-F238E27FC236}">
                <a16:creationId xmlns:a16="http://schemas.microsoft.com/office/drawing/2014/main" id="{37A535CD-8113-4A51-8B3F-7B541E72EAD4}"/>
              </a:ext>
            </a:extLst>
          </p:cNvPr>
          <p:cNvPicPr>
            <a:picLocks noChangeAspect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310" y="5532240"/>
            <a:ext cx="1778164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62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  <p:sldLayoutId id="2147483733" r:id="rId17"/>
    <p:sldLayoutId id="2147483734" r:id="rId18"/>
    <p:sldLayoutId id="2147483735" r:id="rId19"/>
    <p:sldLayoutId id="2147483736" r:id="rId20"/>
    <p:sldLayoutId id="2147483737" r:id="rId2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0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64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6pPr>
      <a:lvl7pPr marL="129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151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172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226">
          <p15:clr>
            <a:srgbClr val="F26B43"/>
          </p15:clr>
        </p15:guide>
        <p15:guide id="4" orient="horz" pos="232">
          <p15:clr>
            <a:srgbClr val="F26B43"/>
          </p15:clr>
        </p15:guide>
        <p15:guide id="5" orient="horz" pos="4090">
          <p15:clr>
            <a:srgbClr val="F26B43"/>
          </p15:clr>
        </p15:guide>
        <p15:guide id="6" pos="7444">
          <p15:clr>
            <a:srgbClr val="F26B43"/>
          </p15:clr>
        </p15:guide>
        <p15:guide id="7" orient="horz" pos="1283">
          <p15:clr>
            <a:srgbClr val="F26B43"/>
          </p15:clr>
        </p15:guide>
        <p15:guide id="8" orient="horz" pos="3255">
          <p15:clr>
            <a:srgbClr val="F26B43"/>
          </p15:clr>
        </p15:guide>
        <p15:guide id="9" orient="horz" pos="3491">
          <p15:clr>
            <a:srgbClr val="F26B43"/>
          </p15:clr>
        </p15:guide>
        <p15:guide id="10" pos="1100">
          <p15:clr>
            <a:srgbClr val="F26B43"/>
          </p15:clr>
        </p15:guide>
        <p15:guide id="11" pos="1327">
          <p15:clr>
            <a:srgbClr val="F26B43"/>
          </p15:clr>
        </p15:guide>
        <p15:guide id="12" pos="2199">
          <p15:clr>
            <a:srgbClr val="F26B43"/>
          </p15:clr>
        </p15:guide>
        <p15:guide id="13" pos="2426">
          <p15:clr>
            <a:srgbClr val="F26B43"/>
          </p15:clr>
        </p15:guide>
        <p15:guide id="14" pos="3273">
          <p15:clr>
            <a:srgbClr val="F26B43"/>
          </p15:clr>
        </p15:guide>
        <p15:guide id="15" pos="3517">
          <p15:clr>
            <a:srgbClr val="F26B43"/>
          </p15:clr>
        </p15:guide>
        <p15:guide id="16" pos="6334">
          <p15:clr>
            <a:srgbClr val="F26B43"/>
          </p15:clr>
        </p15:guide>
        <p15:guide id="17" pos="656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1A73B43-1EB6-4A1D-81F2-91C5559DF5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Väestöennuste Etelä-Savossa 2021 - 2040</a:t>
            </a:r>
          </a:p>
        </p:txBody>
      </p:sp>
    </p:spTree>
    <p:extLst>
      <p:ext uri="{BB962C8B-B14F-4D97-AF65-F5344CB8AC3E}">
        <p14:creationId xmlns:p14="http://schemas.microsoft.com/office/powerpoint/2010/main" val="3978130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400" y="332656"/>
            <a:ext cx="10009112" cy="504056"/>
          </a:xfrm>
        </p:spPr>
        <p:txBody>
          <a:bodyPr/>
          <a:lstStyle/>
          <a:p>
            <a:r>
              <a:rPr lang="fi-FI" dirty="0"/>
              <a:t>Väestöennuste Etelä-Savossa ikäryhmittäin 2021 - 2040</a:t>
            </a:r>
          </a:p>
        </p:txBody>
      </p:sp>
      <p:sp>
        <p:nvSpPr>
          <p:cNvPr id="6" name="Title 11">
            <a:extLst>
              <a:ext uri="{FF2B5EF4-FFF2-40B4-BE49-F238E27FC236}">
                <a16:creationId xmlns:a16="http://schemas.microsoft.com/office/drawing/2014/main" id="{13023CF5-5720-47D3-B967-8478CACFD83F}"/>
              </a:ext>
            </a:extLst>
          </p:cNvPr>
          <p:cNvSpPr txBox="1">
            <a:spLocks/>
          </p:cNvSpPr>
          <p:nvPr/>
        </p:nvSpPr>
        <p:spPr bwMode="auto">
          <a:xfrm>
            <a:off x="623392" y="6525344"/>
            <a:ext cx="1144927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Väestöennuste 2021	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17.5.2022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2" name="Kuva 1" descr="Viivakaavio väestöennusteesta Etelä-Savossa ikäryhmittäin 2021-2040. 0-14-vuotiaiden ikäryhmän koko pienenee vajaasta 16 tuhannesta 10 tuhanteen neljään sataan, 15-64-vuotiaiden ikäryhmä pienenee noin 72 tuhannesta 54 tuhanteen ja yli 65-vuotiaiden ikäryhmä suurenee hieman ollen noin 43 tuhannessa vuoteen 2040 mennessä.">
            <a:extLst>
              <a:ext uri="{FF2B5EF4-FFF2-40B4-BE49-F238E27FC236}">
                <a16:creationId xmlns:a16="http://schemas.microsoft.com/office/drawing/2014/main" id="{2A61C8FA-8EA7-C9A7-6094-92F2095538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376" y="908720"/>
            <a:ext cx="9839122" cy="5407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821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404664"/>
            <a:ext cx="11424592" cy="504056"/>
          </a:xfrm>
        </p:spPr>
        <p:txBody>
          <a:bodyPr/>
          <a:lstStyle/>
          <a:p>
            <a:r>
              <a:rPr lang="fi-FI" dirty="0"/>
              <a:t>Väestöennuste Etelä-Savossa ikäryhmittäin 2021, 2025, 2030, 2035 ja 2040</a:t>
            </a:r>
          </a:p>
        </p:txBody>
      </p:sp>
      <p:sp>
        <p:nvSpPr>
          <p:cNvPr id="6" name="Title 11">
            <a:extLst>
              <a:ext uri="{FF2B5EF4-FFF2-40B4-BE49-F238E27FC236}">
                <a16:creationId xmlns:a16="http://schemas.microsoft.com/office/drawing/2014/main" id="{13023CF5-5720-47D3-B967-8478CACFD83F}"/>
              </a:ext>
            </a:extLst>
          </p:cNvPr>
          <p:cNvSpPr txBox="1">
            <a:spLocks/>
          </p:cNvSpPr>
          <p:nvPr/>
        </p:nvSpPr>
        <p:spPr bwMode="auto">
          <a:xfrm>
            <a:off x="623392" y="6525344"/>
            <a:ext cx="1144927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Väestöennuste 2021	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17.5.2022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3" name="Kuva 2" descr="Palkkikaavio väestöennusteesta ikäryhmittäin viiden vuoden välein 2021-2040. 0-14-vuotiaiden, 15-64-vuotiaiden sekä 65-74-vuotiaiden ikäryhmät pienenevät vuoteen 2040 mennessä, ja 75-84-vuotiaiden sekä yli 85-vuotiaiden ikäryhmät suurenevat.">
            <a:extLst>
              <a:ext uri="{FF2B5EF4-FFF2-40B4-BE49-F238E27FC236}">
                <a16:creationId xmlns:a16="http://schemas.microsoft.com/office/drawing/2014/main" id="{EEF4F75C-8C24-3C36-7ACE-19AA42553D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424" y="1124744"/>
            <a:ext cx="8424936" cy="4794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82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408" y="404664"/>
            <a:ext cx="10009112" cy="720080"/>
          </a:xfrm>
        </p:spPr>
        <p:txBody>
          <a:bodyPr/>
          <a:lstStyle/>
          <a:p>
            <a:r>
              <a:rPr lang="fi-FI" dirty="0"/>
              <a:t>Väestöennuste Etelä-Savossa ikäryhmittäin 2021 - 2040</a:t>
            </a:r>
            <a:r>
              <a:rPr lang="fi-FI" sz="2000" b="0" dirty="0"/>
              <a:t>,</a:t>
            </a:r>
            <a:br>
              <a:rPr lang="fi-FI" sz="2000" b="0" dirty="0"/>
            </a:br>
            <a:r>
              <a:rPr lang="fi-FI" sz="2000" b="0" dirty="0"/>
              <a:t>5 ikäryhmää</a:t>
            </a:r>
            <a:endParaRPr lang="fi-FI" b="0" dirty="0"/>
          </a:p>
        </p:txBody>
      </p:sp>
      <p:sp>
        <p:nvSpPr>
          <p:cNvPr id="6" name="Title 11">
            <a:extLst>
              <a:ext uri="{FF2B5EF4-FFF2-40B4-BE49-F238E27FC236}">
                <a16:creationId xmlns:a16="http://schemas.microsoft.com/office/drawing/2014/main" id="{13023CF5-5720-47D3-B967-8478CACFD83F}"/>
              </a:ext>
            </a:extLst>
          </p:cNvPr>
          <p:cNvSpPr txBox="1">
            <a:spLocks/>
          </p:cNvSpPr>
          <p:nvPr/>
        </p:nvSpPr>
        <p:spPr bwMode="auto">
          <a:xfrm>
            <a:off x="623392" y="6525344"/>
            <a:ext cx="1144927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Väestöennuste 2021	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17.5.2022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3" name="Kuva 2" descr="Viivakaavio väestöennuste ikäryhmittäin Etelä-Savossa 2022-2040. 7-64-vuotiaitten ikäryhmä laskee ennusteen mukaan yli 80 000 henkilöstä noin 60 000 henkilöön. Myös 0-6-vuotiaiden sekä 65-74-vuotiaiden  ikäryhmän koko laskee. Vain 75-84 ja yli 85-vuotiaiden ikäryhmien koko suurenee tällä ikäryhmittelyllä katsottuna.">
            <a:extLst>
              <a:ext uri="{FF2B5EF4-FFF2-40B4-BE49-F238E27FC236}">
                <a16:creationId xmlns:a16="http://schemas.microsoft.com/office/drawing/2014/main" id="{F2B91E69-9065-0786-C6A5-994692A6A5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432" y="1268760"/>
            <a:ext cx="8280920" cy="4806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342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408" y="404664"/>
            <a:ext cx="10009112" cy="504056"/>
          </a:xfrm>
        </p:spPr>
        <p:txBody>
          <a:bodyPr/>
          <a:lstStyle/>
          <a:p>
            <a:r>
              <a:rPr lang="fi-FI" dirty="0"/>
              <a:t>Väestöennuste Etelä-Savossa ikäryhmittäin 2030 ja 2040</a:t>
            </a:r>
          </a:p>
        </p:txBody>
      </p:sp>
      <p:sp>
        <p:nvSpPr>
          <p:cNvPr id="6" name="Title 11">
            <a:extLst>
              <a:ext uri="{FF2B5EF4-FFF2-40B4-BE49-F238E27FC236}">
                <a16:creationId xmlns:a16="http://schemas.microsoft.com/office/drawing/2014/main" id="{13023CF5-5720-47D3-B967-8478CACFD83F}"/>
              </a:ext>
            </a:extLst>
          </p:cNvPr>
          <p:cNvSpPr txBox="1">
            <a:spLocks/>
          </p:cNvSpPr>
          <p:nvPr/>
        </p:nvSpPr>
        <p:spPr bwMode="auto">
          <a:xfrm>
            <a:off x="623392" y="6525344"/>
            <a:ext cx="1144927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Väestöennuste 2021	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17.5.2022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4" name="Kuva 13" descr="Pyramidikaavio väestön ikä- ja sukupuolirakenne-ennusteesta 5-vuotisikäryhmittäin Etelä-Savossa vuonna 2030. Väestön ikä- ja sukupuolirakenne  painottuu vanhempaan väestöön; 60-84-vuotiaiden ikäryhmissä sekä miesten että naisten osuudet väestöstä on yli kolme prosenttia jokaisessa viisivuotisikäryhmässä.">
            <a:extLst>
              <a:ext uri="{FF2B5EF4-FFF2-40B4-BE49-F238E27FC236}">
                <a16:creationId xmlns:a16="http://schemas.microsoft.com/office/drawing/2014/main" id="{196976E9-EFDD-B6C6-C447-F5AC077D36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7462" y="1392708"/>
            <a:ext cx="3962400" cy="4196028"/>
          </a:xfrm>
          <a:prstGeom prst="rect">
            <a:avLst/>
          </a:prstGeom>
        </p:spPr>
      </p:pic>
      <p:pic>
        <p:nvPicPr>
          <p:cNvPr id="5" name="Kuva 14" descr="Pyramidikaavio väestön ikä- ja sukupuolirakenne-ennusteesta 5-vuotisikäryhmittäin Etelä-Savossa vuonna 2040. Väestön ikä- ja sukupuolirakenne  painottuu vanhempaan väestöön; 50-84-vuotiaiden ikäryhmissä sekä miesten että naisten osuudet väestöstä on yli kolme prosenttia jokaisessa viisivuotisikäryhmässä.">
            <a:extLst>
              <a:ext uri="{FF2B5EF4-FFF2-40B4-BE49-F238E27FC236}">
                <a16:creationId xmlns:a16="http://schemas.microsoft.com/office/drawing/2014/main" id="{5CE291A7-0B13-13CD-782C-2E14816603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7928" y="1412776"/>
            <a:ext cx="3962400" cy="4189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42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408" y="404664"/>
            <a:ext cx="10585176" cy="504056"/>
          </a:xfrm>
        </p:spPr>
        <p:txBody>
          <a:bodyPr/>
          <a:lstStyle/>
          <a:p>
            <a:r>
              <a:rPr lang="fi-FI" dirty="0"/>
              <a:t>Väestöennuste Mikkelin seutukunnassa ikäryhmittäin 2030 ja 2040</a:t>
            </a:r>
          </a:p>
        </p:txBody>
      </p:sp>
      <p:sp>
        <p:nvSpPr>
          <p:cNvPr id="6" name="Title 11">
            <a:extLst>
              <a:ext uri="{FF2B5EF4-FFF2-40B4-BE49-F238E27FC236}">
                <a16:creationId xmlns:a16="http://schemas.microsoft.com/office/drawing/2014/main" id="{13023CF5-5720-47D3-B967-8478CACFD83F}"/>
              </a:ext>
            </a:extLst>
          </p:cNvPr>
          <p:cNvSpPr txBox="1">
            <a:spLocks/>
          </p:cNvSpPr>
          <p:nvPr/>
        </p:nvSpPr>
        <p:spPr bwMode="auto">
          <a:xfrm>
            <a:off x="623392" y="6525344"/>
            <a:ext cx="1144927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Väestöennuste 2021	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17.5.2022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7" name="Kuva 8" descr="Pyramidikaavio väestön ikä- ja sukupuolirakenne-ennusteesta 5-vuotisikäryhmittäin Mikkelin seutukunnassa vuonna 2030. Väestön ikä- ja sukupuolirakenne  painottuu vanhempaan väestöön; 60-84-vuotiaiden ikäryhmissä sekä miesten että naisten osuudet väestöstä on lähes kolme prosenttia tai yli kolme prosenttia jokaisessa viisivuotisikäryhmässä.">
            <a:extLst>
              <a:ext uri="{FF2B5EF4-FFF2-40B4-BE49-F238E27FC236}">
                <a16:creationId xmlns:a16="http://schemas.microsoft.com/office/drawing/2014/main" id="{BC71D16A-06F6-D0AC-A65F-27DDCB5807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7270" y="1488790"/>
            <a:ext cx="4174066" cy="4316474"/>
          </a:xfrm>
          <a:prstGeom prst="rect">
            <a:avLst/>
          </a:prstGeom>
        </p:spPr>
      </p:pic>
      <p:pic>
        <p:nvPicPr>
          <p:cNvPr id="9" name="Kuva 9" descr="Pyramidikaavio väestön ikä- ja sukupuolirakenne-ennusteesta 5-vuotisikäryhmittäin Mikkelin seutukunnassa vuonna 2040. Väestön ikä- ja sukupuolirakenne  painottuu vanhempaan väestöön; 50-84-vuotiaiden ikäryhmissä sekä miesten että naisten osuudet väestöstä on yli kolme prosenttia jokaisessa viisivuotisikäryhmässä.">
            <a:extLst>
              <a:ext uri="{FF2B5EF4-FFF2-40B4-BE49-F238E27FC236}">
                <a16:creationId xmlns:a16="http://schemas.microsoft.com/office/drawing/2014/main" id="{26D8672A-A95A-877A-9730-1C30FD5869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9936" y="1484784"/>
            <a:ext cx="4174066" cy="4316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444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408" y="404664"/>
            <a:ext cx="10873208" cy="504056"/>
          </a:xfrm>
        </p:spPr>
        <p:txBody>
          <a:bodyPr/>
          <a:lstStyle/>
          <a:p>
            <a:r>
              <a:rPr lang="fi-FI" dirty="0"/>
              <a:t>Väestöennuste Pieksämäen seutukunnassa ikäryhmittäin 2030 ja 2040</a:t>
            </a:r>
          </a:p>
        </p:txBody>
      </p:sp>
      <p:pic>
        <p:nvPicPr>
          <p:cNvPr id="9" name="Kuva 9" descr="Pyramidikaavio väestön ikä- ja sukupuolirakenne-ennusteesta 5-vuotisikäryhmittäin Pieksämäen seutukunnassa vuonna 2030. Väestön ikä- ja sukupuolirakenne painottuu vanhempaan väestöön; 60-84-vuotiaiden ikäryhmissä sekä miesten että naisten osuudet väestöstä on yli kolme prosenttia jokaisessa viisivuotisikäryhmässä. Suurimmat osuudet ovat 65-79-vuotiaiden ikäryhmissä, noin viisi prosenttia.">
            <a:extLst>
              <a:ext uri="{FF2B5EF4-FFF2-40B4-BE49-F238E27FC236}">
                <a16:creationId xmlns:a16="http://schemas.microsoft.com/office/drawing/2014/main" id="{E6CFA0DD-42BA-D41B-A514-19FE39BF30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136" y="1412776"/>
            <a:ext cx="4131733" cy="4241315"/>
          </a:xfrm>
          <a:prstGeom prst="rect">
            <a:avLst/>
          </a:prstGeom>
        </p:spPr>
      </p:pic>
      <p:pic>
        <p:nvPicPr>
          <p:cNvPr id="7" name="Kuva 8" descr="Pyramidikaavio väestön ikä- ja sukupuolirakenne-ennusteesta 5-vuotisikäryhmittäin Pieksämäen seutukunnassa vuonna 2040. Väestön ikä- ja sukupuolirakenne painottuu vanhempaan väestöön; 70-84-vuotiaiden ikäryhmissä sekä miesten että naisten osuudet väestöstä on lähes neljä prosenttia tai yli neljä prosenttia jokaisessa viisivuotisikäryhmässä. ">
            <a:extLst>
              <a:ext uri="{FF2B5EF4-FFF2-40B4-BE49-F238E27FC236}">
                <a16:creationId xmlns:a16="http://schemas.microsoft.com/office/drawing/2014/main" id="{AB5FB674-2114-CE11-FE7A-71B259E235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9936" y="1412776"/>
            <a:ext cx="4131733" cy="4241315"/>
          </a:xfrm>
          <a:prstGeom prst="rect">
            <a:avLst/>
          </a:prstGeom>
        </p:spPr>
      </p:pic>
      <p:sp>
        <p:nvSpPr>
          <p:cNvPr id="6" name="Title 11">
            <a:extLst>
              <a:ext uri="{FF2B5EF4-FFF2-40B4-BE49-F238E27FC236}">
                <a16:creationId xmlns:a16="http://schemas.microsoft.com/office/drawing/2014/main" id="{13023CF5-5720-47D3-B967-8478CACFD83F}"/>
              </a:ext>
            </a:extLst>
          </p:cNvPr>
          <p:cNvSpPr txBox="1">
            <a:spLocks/>
          </p:cNvSpPr>
          <p:nvPr/>
        </p:nvSpPr>
        <p:spPr bwMode="auto">
          <a:xfrm>
            <a:off x="623392" y="6525344"/>
            <a:ext cx="1144927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Väestöennuste 2021	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17.5.2022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2435341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408" y="404664"/>
            <a:ext cx="10873208" cy="504056"/>
          </a:xfrm>
        </p:spPr>
        <p:txBody>
          <a:bodyPr/>
          <a:lstStyle/>
          <a:p>
            <a:r>
              <a:rPr lang="fi-FI" dirty="0"/>
              <a:t>Väestöennuste Savonlinnan seutukunnassa ikäryhmittäin 2030 ja 2040</a:t>
            </a:r>
          </a:p>
        </p:txBody>
      </p:sp>
      <p:sp>
        <p:nvSpPr>
          <p:cNvPr id="6" name="Title 11">
            <a:extLst>
              <a:ext uri="{FF2B5EF4-FFF2-40B4-BE49-F238E27FC236}">
                <a16:creationId xmlns:a16="http://schemas.microsoft.com/office/drawing/2014/main" id="{13023CF5-5720-47D3-B967-8478CACFD83F}"/>
              </a:ext>
            </a:extLst>
          </p:cNvPr>
          <p:cNvSpPr txBox="1">
            <a:spLocks/>
          </p:cNvSpPr>
          <p:nvPr/>
        </p:nvSpPr>
        <p:spPr bwMode="auto">
          <a:xfrm>
            <a:off x="623392" y="6525344"/>
            <a:ext cx="1144927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Väestöennuste 2021	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17.5.2022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10" name="Kuva 8" descr="Pyramidikaavio väestön ikä- ja sukupuolirakenne-ennusteesta 5-vuotisikäryhmittäin Savonlinnan seutukunnassa vuonna 2030. Väestön ikä- ja sukupuolirakenne painottuu vanhempaan väestöön; 60-84-vuotiaiden ikäryhmissä sekä miesten että naisten osuudet väestöstä on yli kolme prosenttia jokaisessa viisivuotisikäryhmässä. Suurimmat osuudet ovat 65-79-vuotiaiden ikäryhmissä.">
            <a:extLst>
              <a:ext uri="{FF2B5EF4-FFF2-40B4-BE49-F238E27FC236}">
                <a16:creationId xmlns:a16="http://schemas.microsoft.com/office/drawing/2014/main" id="{76B8B0C1-834C-F53F-463D-0D765BC33A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720" y="1380727"/>
            <a:ext cx="4182533" cy="4364630"/>
          </a:xfrm>
          <a:prstGeom prst="rect">
            <a:avLst/>
          </a:prstGeom>
        </p:spPr>
      </p:pic>
      <p:pic>
        <p:nvPicPr>
          <p:cNvPr id="11" name="Kuva 9" descr="Pyramidikaavio väestön ikä- ja sukupuolirakenne-ennusteesta 5-vuotisikäryhmittäin Savonlinnan seutukunnassa vuonna 2040. Väestön ikä- ja sukupuolirakenne painottuu vanhempaan väestöön; 55-84-vuotiaiden ikäryhmissä sekä miesten että naisten osuudet väestöstä on yli kolme prosenttia jokaisessa viisivuotisikäryhmässä. Suurimmat osuudet ovat 70-84-vuotiaiden ikäryhmissä.">
            <a:extLst>
              <a:ext uri="{FF2B5EF4-FFF2-40B4-BE49-F238E27FC236}">
                <a16:creationId xmlns:a16="http://schemas.microsoft.com/office/drawing/2014/main" id="{DEE27DCB-2824-E336-6312-687076CCF3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5920" y="1412776"/>
            <a:ext cx="4182533" cy="4317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179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408" y="404664"/>
            <a:ext cx="10873208" cy="504056"/>
          </a:xfrm>
        </p:spPr>
        <p:txBody>
          <a:bodyPr/>
          <a:lstStyle/>
          <a:p>
            <a:r>
              <a:rPr lang="fi-FI" dirty="0"/>
              <a:t>Väestöennuste koko maassa ikäryhmittäin 2030 ja 2040</a:t>
            </a:r>
          </a:p>
        </p:txBody>
      </p:sp>
      <p:pic>
        <p:nvPicPr>
          <p:cNvPr id="9" name="Kuva 8" descr="Pyramidikaavio väestön ikä- ja sukupuolirakenne-ennusteesta 5-vuotisikäryhmittäin koko maassa vuonna 2030. Väestön ikä- ja sukupuolirakenteessa osuudet väkimäärästä ovat enimmäkseen 2,1 prosentin ja 3,4 prosentin välillä sekä naisten että miesten viisivuotisikäryhmissä 84-vuotiaisiin saakka, jonka jälkeen luonnollisesti prosenttiosuudet pienenevät huomattavasti.">
            <a:extLst>
              <a:ext uri="{FF2B5EF4-FFF2-40B4-BE49-F238E27FC236}">
                <a16:creationId xmlns:a16="http://schemas.microsoft.com/office/drawing/2014/main" id="{B34F8E15-8BAD-1EE0-4967-91CEF9CD97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579" y="1292176"/>
            <a:ext cx="4140200" cy="4390761"/>
          </a:xfrm>
          <a:prstGeom prst="rect">
            <a:avLst/>
          </a:prstGeom>
        </p:spPr>
      </p:pic>
      <p:pic>
        <p:nvPicPr>
          <p:cNvPr id="7" name="Kuva 6" descr="Pyramidikaavio väestön ikä- ja sukupuolirakenne-ennusteesta 5-vuotisikäryhmittäin koko maassa vuonna 2040. Väestön ikä- ja sukupuolirakenteessa osuudet väkimäärästä ovat enimmäkseen 2,1 prosentin ja 3,5 prosentin välillä sekä naisten että miesten viisivuotisikäryhmissä 84-vuotiaisiin saakka, jonka jälkeen luonnollisesti prosenttiosuudet pienenevät huomattavasti.">
            <a:extLst>
              <a:ext uri="{FF2B5EF4-FFF2-40B4-BE49-F238E27FC236}">
                <a16:creationId xmlns:a16="http://schemas.microsoft.com/office/drawing/2014/main" id="{652A499D-5AFA-DE4D-5E80-848EA13FF7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5920" y="1268760"/>
            <a:ext cx="4140200" cy="4376026"/>
          </a:xfrm>
          <a:prstGeom prst="rect">
            <a:avLst/>
          </a:prstGeom>
        </p:spPr>
      </p:pic>
      <p:sp>
        <p:nvSpPr>
          <p:cNvPr id="6" name="Title 11">
            <a:extLst>
              <a:ext uri="{FF2B5EF4-FFF2-40B4-BE49-F238E27FC236}">
                <a16:creationId xmlns:a16="http://schemas.microsoft.com/office/drawing/2014/main" id="{13023CF5-5720-47D3-B967-8478CACFD83F}"/>
              </a:ext>
            </a:extLst>
          </p:cNvPr>
          <p:cNvSpPr txBox="1">
            <a:spLocks/>
          </p:cNvSpPr>
          <p:nvPr/>
        </p:nvSpPr>
        <p:spPr bwMode="auto">
          <a:xfrm>
            <a:off x="623392" y="6525344"/>
            <a:ext cx="1144927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Väestöennuste 2021	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17.5.2022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2216223788"/>
      </p:ext>
    </p:extLst>
  </p:cSld>
  <p:clrMapOvr>
    <a:masterClrMapping/>
  </p:clrMapOvr>
</p:sld>
</file>

<file path=ppt/theme/theme1.xml><?xml version="1.0" encoding="utf-8"?>
<a:theme xmlns:a="http://schemas.openxmlformats.org/drawingml/2006/main" name="ESAVO">
  <a:themeElements>
    <a:clrScheme name="ESAVO">
      <a:dk1>
        <a:sysClr val="windowText" lastClr="000000"/>
      </a:dk1>
      <a:lt1>
        <a:sysClr val="window" lastClr="FFFFFF"/>
      </a:lt1>
      <a:dk2>
        <a:srgbClr val="2D3787"/>
      </a:dk2>
      <a:lt2>
        <a:srgbClr val="C8E1FA"/>
      </a:lt2>
      <a:accent1>
        <a:srgbClr val="2D3787"/>
      </a:accent1>
      <a:accent2>
        <a:srgbClr val="009BE1"/>
      </a:accent2>
      <a:accent3>
        <a:srgbClr val="469B46"/>
      </a:accent3>
      <a:accent4>
        <a:srgbClr val="C8D228"/>
      </a:accent4>
      <a:accent5>
        <a:srgbClr val="F0CD14"/>
      </a:accent5>
      <a:accent6>
        <a:srgbClr val="DCA0C3"/>
      </a:accent6>
      <a:hlink>
        <a:srgbClr val="3C5491"/>
      </a:hlink>
      <a:folHlink>
        <a:srgbClr val="325A3C"/>
      </a:folHlink>
    </a:clrScheme>
    <a:fontScheme name="ESAV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1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AVO PowerPoint-esitysmalli.potx" id="{FC6D9E71-C548-4608-9588-675994E901C0}" vid="{9F200EB2-B4F4-46AA-A27E-0EF2FB911529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ESAVO PowerPoint-esitysmalli</Template>
  <TotalTime>21595</TotalTime>
  <Words>235</Words>
  <Application>Microsoft Office PowerPoint</Application>
  <PresentationFormat>Laajakuva</PresentationFormat>
  <Paragraphs>25</Paragraphs>
  <Slides>9</Slides>
  <Notes>8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ESAVO</vt:lpstr>
      <vt:lpstr>Väestöennuste Etelä-Savossa 2021 - 2040</vt:lpstr>
      <vt:lpstr>Väestöennuste Etelä-Savossa ikäryhmittäin 2021 - 2040</vt:lpstr>
      <vt:lpstr>Väestöennuste Etelä-Savossa ikäryhmittäin 2021, 2025, 2030, 2035 ja 2040</vt:lpstr>
      <vt:lpstr>Väestöennuste Etelä-Savossa ikäryhmittäin 2021 - 2040, 5 ikäryhmää</vt:lpstr>
      <vt:lpstr>Väestöennuste Etelä-Savossa ikäryhmittäin 2030 ja 2040</vt:lpstr>
      <vt:lpstr>Väestöennuste Mikkelin seutukunnassa ikäryhmittäin 2030 ja 2040</vt:lpstr>
      <vt:lpstr>Väestöennuste Pieksämäen seutukunnassa ikäryhmittäin 2030 ja 2040</vt:lpstr>
      <vt:lpstr>Väestöennuste Savonlinnan seutukunnassa ikäryhmittäin 2030 ja 2040</vt:lpstr>
      <vt:lpstr>Väestöennuste koko maassa ikäryhmittäin 2030 ja 2040</vt:lpstr>
    </vt:vector>
  </TitlesOfParts>
  <Company>Etelä-Savon maakuntaliitto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Työttömyystiedot</dc:title>
  <dc:creator>Jaana Kokkonen</dc:creator>
  <cp:lastModifiedBy>Jaana Kokkonen</cp:lastModifiedBy>
  <cp:revision>236</cp:revision>
  <dcterms:created xsi:type="dcterms:W3CDTF">2020-02-25T14:36:39Z</dcterms:created>
  <dcterms:modified xsi:type="dcterms:W3CDTF">2022-05-17T08:57:38Z</dcterms:modified>
</cp:coreProperties>
</file>